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tif>
</file>

<file path=ppt/media/image2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Информация о факте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Изображение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Изображение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Изображение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Изображение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Автор и дата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Заголовок слайда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17.11.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pPr/>
            <a:r>
              <a:t>17.11.2022</a:t>
            </a:r>
          </a:p>
        </p:txBody>
      </p:sp>
      <p:sp>
        <p:nvSpPr>
          <p:cNvPr id="152" name="Техногенный шум и вибрация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Техногенный шум и вибрация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424" t="0" r="17424" b="0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77" name="В противоположность техногенному шуму пение птиц, журчание ручья или шелест листвы благотворно влияют на физиологическое и эмоциональное состояние человека."/>
          <p:cNvSpPr txBox="1"/>
          <p:nvPr>
            <p:ph type="body" sz="half" idx="1"/>
          </p:nvPr>
        </p:nvSpPr>
        <p:spPr>
          <a:xfrm>
            <a:off x="1206499" y="1270000"/>
            <a:ext cx="9779002" cy="11176000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80000"/>
              </a:lnSpc>
              <a:defRPr spc="-55"/>
            </a:lvl1pPr>
          </a:lstStyle>
          <a:p>
            <a:pPr/>
            <a:r>
              <a:t>В противоположность техногенному шуму пение птиц, журчание ручья или шелест листвы благотворно влияют на физиологическое и эмоциональное состояние человека.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Вибрация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Вибрация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Производственное оборудование и транспортные средства создают механические колебания, которые передаются человеку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1048485">
              <a:defRPr spc="-107" sz="10750"/>
            </a:lvl1pPr>
          </a:lstStyle>
          <a:p>
            <a:pPr/>
            <a:r>
              <a:t>Производственное оборудование и транспортные средства создают механические колебания, которые передаются человеку.</a:t>
            </a:r>
          </a:p>
        </p:txBody>
      </p:sp>
      <p:sp>
        <p:nvSpPr>
          <p:cNvPr id="182" name="Что такое вибрация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Что такое вибрация?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Основные пункт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Основные пункты </a:t>
            </a:r>
          </a:p>
        </p:txBody>
      </p:sp>
      <p:sp>
        <p:nvSpPr>
          <p:cNvPr id="185" name="В условиях жилой среды вибрация может действовать круглосуточно, вызывая раздражение, нарушая отдых и сон человека. Ее источниками являются проходящие недалеко от жилых домов железнодорожные составы, трамваи, а в крупных городах — поезда метрополитена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В условиях жилой среды вибрация может действовать круглосуточно, вызывая раздражение, нарушая отдых и сон человека. Ее источниками являются проходящие недалеко от жилых домов железнодорожные составы, трамваи, а в крупных городах — поезда метрополитена.</a:t>
            </a:r>
          </a:p>
          <a:p>
            <a:pPr/>
            <a:r>
              <a:t>У человека, который </a:t>
            </a:r>
            <a:r>
              <a:rPr b="1"/>
              <a:t>постоянно</a:t>
            </a:r>
            <a:r>
              <a:t> подвергается вибрации, возникают расстройства здоровья — заболевания </a:t>
            </a:r>
            <a:r>
              <a:rPr b="1"/>
              <a:t>ЦНС</a:t>
            </a:r>
            <a:r>
              <a:t>, </a:t>
            </a:r>
            <a:r>
              <a:rPr b="1"/>
              <a:t>сердечно-сосудистой системы</a:t>
            </a:r>
            <a:r>
              <a:t>, </a:t>
            </a:r>
            <a:r>
              <a:rPr b="1"/>
              <a:t>желудочно-кишечного тракта</a:t>
            </a:r>
            <a:r>
              <a:t>, </a:t>
            </a:r>
            <a:r>
              <a:rPr b="1"/>
              <a:t>органов равновесия</a:t>
            </a:r>
            <a:r>
              <a:t>. Происходит </a:t>
            </a:r>
            <a:r>
              <a:rPr b="1"/>
              <a:t>смещение внутренних органов</a:t>
            </a:r>
            <a:r>
              <a:t>, </a:t>
            </a:r>
            <a:r>
              <a:rPr b="1"/>
              <a:t>дистрофические изменения в тканях.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Изображение" descr="Изображение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0216" t="0" r="0" b="0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88" name="Длительное воздействие вибрации приводит к профессиональному заболеванию — вибрационной болезни. Это заболевание вызвано патологическими изменениями в работе центральной нервной системы.  К профессиям, входящим в группу риска по развитию вибрационной бол"/>
          <p:cNvSpPr txBox="1"/>
          <p:nvPr>
            <p:ph type="body" sz="half" idx="1"/>
          </p:nvPr>
        </p:nvSpPr>
        <p:spPr>
          <a:xfrm>
            <a:off x="1206499" y="1270000"/>
            <a:ext cx="9779002" cy="11176000"/>
          </a:xfrm>
          <a:prstGeom prst="rect">
            <a:avLst/>
          </a:prstGeom>
        </p:spPr>
        <p:txBody>
          <a:bodyPr/>
          <a:lstStyle/>
          <a:p>
            <a:pPr defTabSz="536575">
              <a:defRPr sz="3575"/>
            </a:pPr>
            <a:r>
              <a:t>Длительное воздействие вибрации приводит к профессиональному заболеванию — вибрационной болезни. Это заболевание вызвано патологическими изменениями в работе центральной нервной системы. </a:t>
            </a:r>
            <a:br/>
            <a:r>
              <a:t>К профессиям, входящим в группу риска по развитию вибрационной болезни, относятся: бурильщики, полировщики, камнерезчики, шлифовщики, асфальтоукладчики, водители трамваев и др. </a:t>
            </a:r>
            <a:br/>
            <a:r>
              <a:t>Меры профилактики вибрационной болезни предусматривают использование спецодежды и приспособлений, гасящих вибрацию, сокращение времени контакта с виброинструментом, своевременное прохождение медосмотров, а также периодический самомассаж конечностей.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Звук и Шум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Звук и Шум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Механические волны, вызывающие у человека слуховые ощущения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1365469">
              <a:defRPr spc="-140" sz="14000"/>
            </a:lvl1pPr>
          </a:lstStyle>
          <a:p>
            <a:pPr/>
            <a:r>
              <a:t>Механические волны, вызывающие у человека слуховые ощущения.</a:t>
            </a:r>
          </a:p>
        </p:txBody>
      </p:sp>
      <p:sp>
        <p:nvSpPr>
          <p:cNvPr id="157" name="Что такое звук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Что такое звук?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Беспорядочное сочетание разных по силе и частоте звуков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defTabSz="1487386">
              <a:defRPr spc="-152" sz="15250"/>
            </a:lvl1pPr>
          </a:lstStyle>
          <a:p>
            <a:pPr/>
            <a:r>
              <a:t>Беспорядочное сочетание разных по силе и частоте звуков.</a:t>
            </a:r>
          </a:p>
        </p:txBody>
      </p:sp>
      <p:sp>
        <p:nvSpPr>
          <p:cNvPr id="160" name="А тогда что такое шум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А тогда что такое шум?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" name="Таблица"/>
          <p:cNvGraphicFramePr/>
          <p:nvPr/>
        </p:nvGraphicFramePr>
        <p:xfrm>
          <a:off x="3048000" y="1714500"/>
          <a:ext cx="18338801" cy="103378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13682121"/>
                <a:gridCol w="4605879"/>
              </a:tblGrid>
              <a:tr h="1469571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/>
                        <a:t>Источник звука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/>
                      </a:pPr>
                      <a:r>
                        <a:rPr b="1" sz="3200"/>
                        <a:t>Уровень интенсивности (дБ)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Шелест листьев на ветру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10-15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Обычный разговор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30-35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Интенсивное автомобильное движение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60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Работающий пылесос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80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Шум от поездов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100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46957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Раскат грома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110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Бывают разные виды шума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Бывают разные виды шума:</a:t>
            </a:r>
          </a:p>
        </p:txBody>
      </p:sp>
      <p:sp>
        <p:nvSpPr>
          <p:cNvPr id="165" name="препятствующий разговорной речи;…"/>
          <p:cNvSpPr txBox="1"/>
          <p:nvPr>
            <p:ph type="body" idx="1"/>
          </p:nvPr>
        </p:nvSpPr>
        <p:spPr>
          <a:xfrm>
            <a:off x="1206500" y="4248504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rPr i="1"/>
              <a:t>препятствующий</a:t>
            </a:r>
            <a:r>
              <a:t> разговорной речи;</a:t>
            </a:r>
          </a:p>
          <a:p>
            <a:pPr/>
            <a:r>
              <a:rPr i="1"/>
              <a:t>раздражающий</a:t>
            </a:r>
            <a:r>
              <a:t> — вызывает нервное напряжение, снижение работоспособности и общее переутомление;</a:t>
            </a:r>
          </a:p>
          <a:p>
            <a:pPr/>
            <a:r>
              <a:rPr i="1"/>
              <a:t>вредный</a:t>
            </a:r>
            <a:r>
              <a:t> — вызывает развитие хронических заболеваний, ухудшение слуха, гипертонию;</a:t>
            </a:r>
          </a:p>
          <a:p>
            <a:pPr/>
            <a:r>
              <a:rPr i="1"/>
              <a:t>травмирующий</a:t>
            </a:r>
            <a:r>
              <a:t> — ускоряет реакции обмена веществ, ухудшает кровоснабжение кожного покрова и усиливает напряжение мышц.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Пример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Примеры</a:t>
            </a:r>
          </a:p>
        </p:txBody>
      </p:sp>
      <p:sp>
        <p:nvSpPr>
          <p:cNvPr id="168" name="1) Например, дети, которые подвергаются систематическому шумовому воздействию мощностью от 68 дБ и более, рискуют получить нарушения работы вегетативной нервной системы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1) Например, дети, которые подвергаются систематическому шумовому воздействию мощностью от 68 дБ и более, рискуют получить нарушения работы вегетативной нервной системы.</a:t>
            </a:r>
          </a:p>
          <a:p>
            <a:pPr/>
            <a:br/>
            <a:r>
              <a:t>2) Подростки, которые большую часть времени находятся под воздействием шума, намного быстрее теряют концентрацию внимания.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Опасность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Опасность</a:t>
            </a:r>
          </a:p>
        </p:txBody>
      </p:sp>
      <p:sp>
        <p:nvSpPr>
          <p:cNvPr id="171" name="Продолжительный шум мощностью более 90 дБ может привести к частичной потере слуха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Продолжительный шум мощностью более 90 дБ может привести к частичной потере слуха.</a:t>
            </a:r>
          </a:p>
          <a:p>
            <a:pPr/>
            <a:r>
              <a:t>Аудиоплеер воспроизводит звук 110 дБ и более, поэтому даже в высокотехнологичных наушниках нельзя подолгу слушать громкую музыку.</a:t>
            </a:r>
          </a:p>
          <a:p>
            <a:pPr/>
            <a:r>
              <a:t>Установлено, что к профессиональной глухоте приводит длительное воздействие шума в 80—90 дБ, а при уровнях звука свыше 160 дБ возможен даже разрыв барабанных перепонок.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Авторство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Согласно санитарным нормам, для жилых помещений предельно допустимый уровень шума днем составляет 55 дБ, а ночью — 45 дБ. В выходные и праздничные дни запрещены работы, производящие шум или вибрацию. После 23 ч необходимо соблюдать полную тишину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marL="396132" indent="-291338" defTabSz="1511770">
              <a:defRPr spc="-105" sz="5270"/>
            </a:lvl1pPr>
          </a:lstStyle>
          <a:p>
            <a:pPr/>
            <a:r>
              <a:t>Согласно санитарным нормам, для жилых помещений предельно допустимый уровень шума днем составляет 55 дБ, а ночью — 45 дБ. В выходные и праздничные дни запрещены работы, производящие шум или вибрацию. После 23 ч необходимо соблюдать полную тишину.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